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Lst>
  <p:sldSz cx="18288000" cy="10287000"/>
  <p:notesSz cx="6858000" cy="9144000"/>
  <p:embeddedFontLst>
    <p:embeddedFont>
      <p:font typeface="Canva Sans Bold" panose="020B0604020202020204" charset="0"/>
      <p:regular r:id="rId11"/>
    </p:embeddedFont>
    <p:embeddedFont>
      <p:font typeface="Caslon #3" panose="020B0604020202020204" charset="0"/>
      <p:regular r:id="rId12"/>
    </p:embeddedFont>
    <p:embeddedFont>
      <p:font typeface="Niconne" panose="020B0604020202020204" charset="0"/>
      <p:regular r:id="rId13"/>
    </p:embeddedFont>
    <p:embeddedFont>
      <p:font typeface="Quicksand" panose="020B0604020202020204" charset="0"/>
      <p:regular r:id="rId14"/>
    </p:embeddedFont>
    <p:embeddedFont>
      <p:font typeface="Quicksand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5.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7568779" y="1808071"/>
            <a:ext cx="3718660" cy="2616584"/>
          </a:xfrm>
          <a:custGeom>
            <a:avLst/>
            <a:gdLst/>
            <a:ahLst/>
            <a:cxnLst/>
            <a:rect l="l" t="t" r="r" b="b"/>
            <a:pathLst>
              <a:path w="3718660" h="2616584">
                <a:moveTo>
                  <a:pt x="0" y="0"/>
                </a:moveTo>
                <a:lnTo>
                  <a:pt x="3718660" y="0"/>
                </a:lnTo>
                <a:lnTo>
                  <a:pt x="3718660" y="2616584"/>
                </a:lnTo>
                <a:lnTo>
                  <a:pt x="0" y="2616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14808" y="-151015"/>
            <a:ext cx="8373192" cy="10438015"/>
            <a:chOff x="0" y="0"/>
            <a:chExt cx="1297227" cy="1617122"/>
          </a:xfrm>
        </p:grpSpPr>
        <p:sp>
          <p:nvSpPr>
            <p:cNvPr id="4" name="Freeform 4"/>
            <p:cNvSpPr/>
            <p:nvPr/>
          </p:nvSpPr>
          <p:spPr>
            <a:xfrm>
              <a:off x="0" y="0"/>
              <a:ext cx="1297227" cy="1617122"/>
            </a:xfrm>
            <a:custGeom>
              <a:avLst/>
              <a:gdLst/>
              <a:ahLst/>
              <a:cxnLst/>
              <a:rect l="l" t="t" r="r" b="b"/>
              <a:pathLst>
                <a:path w="1297227" h="1617122">
                  <a:moveTo>
                    <a:pt x="0" y="0"/>
                  </a:moveTo>
                  <a:lnTo>
                    <a:pt x="1297227" y="0"/>
                  </a:lnTo>
                  <a:lnTo>
                    <a:pt x="1297227" y="1617122"/>
                  </a:lnTo>
                  <a:lnTo>
                    <a:pt x="0" y="1617122"/>
                  </a:lnTo>
                  <a:close/>
                </a:path>
              </a:pathLst>
            </a:custGeom>
            <a:blipFill>
              <a:blip r:embed="rId4"/>
              <a:stretch>
                <a:fillRect l="-78185" r="-78185"/>
              </a:stretch>
            </a:blipFill>
          </p:spPr>
        </p:sp>
      </p:grpSp>
      <p:sp>
        <p:nvSpPr>
          <p:cNvPr id="5" name="Freeform 5"/>
          <p:cNvSpPr/>
          <p:nvPr/>
        </p:nvSpPr>
        <p:spPr>
          <a:xfrm>
            <a:off x="572257" y="4687057"/>
            <a:ext cx="912887" cy="912887"/>
          </a:xfrm>
          <a:custGeom>
            <a:avLst/>
            <a:gdLst/>
            <a:ahLst/>
            <a:cxnLst/>
            <a:rect l="l" t="t" r="r" b="b"/>
            <a:pathLst>
              <a:path w="912887" h="912887">
                <a:moveTo>
                  <a:pt x="0" y="0"/>
                </a:moveTo>
                <a:lnTo>
                  <a:pt x="912886" y="0"/>
                </a:lnTo>
                <a:lnTo>
                  <a:pt x="912886" y="912886"/>
                </a:lnTo>
                <a:lnTo>
                  <a:pt x="0" y="91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681245" y="2673705"/>
            <a:ext cx="4702610" cy="1361876"/>
          </a:xfrm>
          <a:prstGeom prst="rect">
            <a:avLst/>
          </a:prstGeom>
        </p:spPr>
        <p:txBody>
          <a:bodyPr lIns="0" tIns="0" rIns="0" bIns="0" rtlCol="0" anchor="t">
            <a:spAutoFit/>
          </a:bodyPr>
          <a:lstStyle/>
          <a:p>
            <a:pPr algn="l">
              <a:lnSpc>
                <a:spcPts val="11198"/>
              </a:lnSpc>
            </a:pPr>
            <a:r>
              <a:rPr lang="en-US" sz="7998">
                <a:solidFill>
                  <a:srgbClr val="000000"/>
                </a:solidFill>
                <a:latin typeface="Niconne"/>
                <a:ea typeface="Niconne"/>
                <a:cs typeface="Niconne"/>
                <a:sym typeface="Niconne"/>
              </a:rPr>
              <a:t>Project</a:t>
            </a:r>
          </a:p>
        </p:txBody>
      </p:sp>
      <p:sp>
        <p:nvSpPr>
          <p:cNvPr id="7" name="TextBox 7"/>
          <p:cNvSpPr txBox="1"/>
          <p:nvPr/>
        </p:nvSpPr>
        <p:spPr>
          <a:xfrm>
            <a:off x="1485143" y="3656412"/>
            <a:ext cx="8233563" cy="2673181"/>
          </a:xfrm>
          <a:prstGeom prst="rect">
            <a:avLst/>
          </a:prstGeom>
        </p:spPr>
        <p:txBody>
          <a:bodyPr lIns="0" tIns="0" rIns="0" bIns="0" rtlCol="0" anchor="t">
            <a:spAutoFit/>
          </a:bodyPr>
          <a:lstStyle/>
          <a:p>
            <a:pPr algn="l">
              <a:lnSpc>
                <a:spcPts val="19606"/>
              </a:lnSpc>
            </a:pPr>
            <a:r>
              <a:rPr lang="en-US" sz="14004">
                <a:solidFill>
                  <a:srgbClr val="000000"/>
                </a:solidFill>
                <a:latin typeface="Caslon #3"/>
                <a:ea typeface="Caslon #3"/>
                <a:cs typeface="Caslon #3"/>
                <a:sym typeface="Caslon #3"/>
              </a:rPr>
              <a:t>Paperie</a:t>
            </a:r>
          </a:p>
        </p:txBody>
      </p:sp>
      <p:sp>
        <p:nvSpPr>
          <p:cNvPr id="8" name="TextBox 8"/>
          <p:cNvSpPr txBox="1"/>
          <p:nvPr/>
        </p:nvSpPr>
        <p:spPr>
          <a:xfrm>
            <a:off x="368224" y="8005079"/>
            <a:ext cx="3136976" cy="1968168"/>
          </a:xfrm>
          <a:prstGeom prst="rect">
            <a:avLst/>
          </a:prstGeom>
        </p:spPr>
        <p:txBody>
          <a:bodyPr wrap="square" lIns="0" tIns="0" rIns="0" bIns="0" rtlCol="0" anchor="t">
            <a:spAutoFit/>
          </a:bodyPr>
          <a:lstStyle/>
          <a:p>
            <a:pPr algn="just">
              <a:lnSpc>
                <a:spcPts val="3919"/>
              </a:lnSpc>
            </a:pPr>
            <a:r>
              <a:rPr lang="en-US" sz="2799" b="1" dirty="0">
                <a:solidFill>
                  <a:srgbClr val="000000"/>
                </a:solidFill>
                <a:latin typeface="Canva Sans Bold"/>
                <a:ea typeface="Canva Sans Bold"/>
                <a:cs typeface="Canva Sans Bold"/>
                <a:sym typeface="Canva Sans Bold"/>
              </a:rPr>
              <a:t>2401-ABILASH</a:t>
            </a:r>
          </a:p>
          <a:p>
            <a:pPr algn="just">
              <a:lnSpc>
                <a:spcPts val="3919"/>
              </a:lnSpc>
            </a:pPr>
            <a:r>
              <a:rPr lang="en-US" sz="2799" b="1" dirty="0">
                <a:solidFill>
                  <a:srgbClr val="000000"/>
                </a:solidFill>
                <a:latin typeface="Canva Sans Bold"/>
                <a:ea typeface="Canva Sans Bold"/>
                <a:cs typeface="Canva Sans Bold"/>
                <a:sym typeface="Canva Sans Bold"/>
              </a:rPr>
              <a:t>2415-ETHAN</a:t>
            </a:r>
          </a:p>
          <a:p>
            <a:pPr algn="just">
              <a:lnSpc>
                <a:spcPts val="3919"/>
              </a:lnSpc>
            </a:pPr>
            <a:r>
              <a:rPr lang="en-US" sz="2799" b="1" dirty="0">
                <a:solidFill>
                  <a:srgbClr val="000000"/>
                </a:solidFill>
                <a:latin typeface="Canva Sans Bold"/>
                <a:ea typeface="Canva Sans Bold"/>
                <a:cs typeface="Canva Sans Bold"/>
                <a:sym typeface="Canva Sans Bold"/>
              </a:rPr>
              <a:t>2411-CLAYTON</a:t>
            </a:r>
          </a:p>
          <a:p>
            <a:pPr algn="just">
              <a:lnSpc>
                <a:spcPts val="3919"/>
              </a:lnSpc>
            </a:pPr>
            <a:r>
              <a:rPr lang="en-US" sz="2799" b="1" dirty="0">
                <a:solidFill>
                  <a:srgbClr val="000000"/>
                </a:solidFill>
                <a:latin typeface="Canva Sans Bold"/>
                <a:ea typeface="Canva Sans Bold"/>
                <a:cs typeface="Canva Sans Bold"/>
                <a:sym typeface="Canva Sans Bold"/>
              </a:rPr>
              <a:t>2420-JOSELITO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1878876" y="5346866"/>
            <a:ext cx="2752095" cy="3026326"/>
            <a:chOff x="0" y="0"/>
            <a:chExt cx="426372" cy="468857"/>
          </a:xfrm>
        </p:grpSpPr>
        <p:sp>
          <p:nvSpPr>
            <p:cNvPr id="3" name="Freeform 3"/>
            <p:cNvSpPr/>
            <p:nvPr/>
          </p:nvSpPr>
          <p:spPr>
            <a:xfrm>
              <a:off x="0" y="0"/>
              <a:ext cx="426372" cy="468857"/>
            </a:xfrm>
            <a:custGeom>
              <a:avLst/>
              <a:gdLst/>
              <a:ahLst/>
              <a:cxnLst/>
              <a:rect l="l" t="t" r="r" b="b"/>
              <a:pathLst>
                <a:path w="426372" h="468857">
                  <a:moveTo>
                    <a:pt x="0" y="0"/>
                  </a:moveTo>
                  <a:lnTo>
                    <a:pt x="426372" y="0"/>
                  </a:lnTo>
                  <a:lnTo>
                    <a:pt x="426372" y="468857"/>
                  </a:lnTo>
                  <a:lnTo>
                    <a:pt x="0" y="468857"/>
                  </a:lnTo>
                  <a:close/>
                </a:path>
              </a:pathLst>
            </a:custGeom>
            <a:blipFill>
              <a:blip r:embed="rId2"/>
              <a:stretch>
                <a:fillRect l="-32524" r="-32524"/>
              </a:stretch>
            </a:blipFill>
          </p:spPr>
        </p:sp>
      </p:grpSp>
      <p:sp>
        <p:nvSpPr>
          <p:cNvPr id="4" name="TextBox 4"/>
          <p:cNvSpPr txBox="1"/>
          <p:nvPr/>
        </p:nvSpPr>
        <p:spPr>
          <a:xfrm>
            <a:off x="1703368" y="1444286"/>
            <a:ext cx="10502534" cy="2068526"/>
          </a:xfrm>
          <a:prstGeom prst="rect">
            <a:avLst/>
          </a:prstGeom>
        </p:spPr>
        <p:txBody>
          <a:bodyPr lIns="0" tIns="0" rIns="0" bIns="0" rtlCol="0" anchor="t">
            <a:spAutoFit/>
          </a:bodyPr>
          <a:lstStyle/>
          <a:p>
            <a:pPr algn="l">
              <a:lnSpc>
                <a:spcPts val="15181"/>
              </a:lnSpc>
            </a:pPr>
            <a:r>
              <a:rPr lang="en-US" sz="10843">
                <a:solidFill>
                  <a:srgbClr val="000000"/>
                </a:solidFill>
                <a:latin typeface="Caslon #3"/>
                <a:ea typeface="Caslon #3"/>
                <a:cs typeface="Caslon #3"/>
                <a:sym typeface="Caslon #3"/>
              </a:rPr>
              <a:t>Introduction</a:t>
            </a:r>
          </a:p>
        </p:txBody>
      </p:sp>
      <p:sp>
        <p:nvSpPr>
          <p:cNvPr id="5" name="TextBox 5"/>
          <p:cNvSpPr txBox="1"/>
          <p:nvPr/>
        </p:nvSpPr>
        <p:spPr>
          <a:xfrm>
            <a:off x="5415846" y="5308766"/>
            <a:ext cx="8799461" cy="3327362"/>
          </a:xfrm>
          <a:prstGeom prst="rect">
            <a:avLst/>
          </a:prstGeom>
        </p:spPr>
        <p:txBody>
          <a:bodyPr lIns="0" tIns="0" rIns="0" bIns="0" rtlCol="0" anchor="t">
            <a:spAutoFit/>
          </a:bodyPr>
          <a:lstStyle/>
          <a:p>
            <a:pPr algn="l">
              <a:lnSpc>
                <a:spcPts val="2977"/>
              </a:lnSpc>
            </a:pPr>
            <a:r>
              <a:rPr lang="en-US" sz="2126">
                <a:solidFill>
                  <a:srgbClr val="000000"/>
                </a:solidFill>
                <a:latin typeface="Quicksand"/>
                <a:ea typeface="Quicksand"/>
                <a:cs typeface="Quicksand"/>
                <a:sym typeface="Quicksand"/>
              </a:rPr>
              <a:t>A website for a business that makes wedding and birthday cards and sells additional items on the side like seals and decorations. The site includes information about the business like FAQs, portfolio of the owner, ability to place an order for a card , an e-commerce section of the site where the user can buy items in addition to the cards. The site includes an admin dashboard so that the owner can view statistics in the form of graph like the no of sales during a month and other important info like inventory remaining for different items. </a:t>
            </a:r>
          </a:p>
          <a:p>
            <a:pPr algn="l">
              <a:lnSpc>
                <a:spcPts val="2977"/>
              </a:lnSpc>
              <a:spcBef>
                <a:spcPct val="0"/>
              </a:spcBef>
            </a:pPr>
            <a:endParaRPr lang="en-US" sz="2126">
              <a:solidFill>
                <a:srgbClr val="000000"/>
              </a:solidFill>
              <a:latin typeface="Quicksand"/>
              <a:ea typeface="Quicksand"/>
              <a:cs typeface="Quicksand"/>
              <a:sym typeface="Quicksand"/>
            </a:endParaRPr>
          </a:p>
        </p:txBody>
      </p:sp>
      <p:sp>
        <p:nvSpPr>
          <p:cNvPr id="6" name="Freeform 6"/>
          <p:cNvSpPr/>
          <p:nvPr/>
        </p:nvSpPr>
        <p:spPr>
          <a:xfrm>
            <a:off x="17035170" y="5932060"/>
            <a:ext cx="3718660" cy="2616584"/>
          </a:xfrm>
          <a:custGeom>
            <a:avLst/>
            <a:gdLst/>
            <a:ahLst/>
            <a:cxnLst/>
            <a:rect l="l" t="t" r="r" b="b"/>
            <a:pathLst>
              <a:path w="3718660" h="2616584">
                <a:moveTo>
                  <a:pt x="0" y="0"/>
                </a:moveTo>
                <a:lnTo>
                  <a:pt x="3718660" y="0"/>
                </a:lnTo>
                <a:lnTo>
                  <a:pt x="3718660" y="2616584"/>
                </a:lnTo>
                <a:lnTo>
                  <a:pt x="0" y="2616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84647" y="2108278"/>
            <a:ext cx="912887" cy="912887"/>
          </a:xfrm>
          <a:custGeom>
            <a:avLst/>
            <a:gdLst/>
            <a:ahLst/>
            <a:cxnLst/>
            <a:rect l="l" t="t" r="r" b="b"/>
            <a:pathLst>
              <a:path w="912887" h="912887">
                <a:moveTo>
                  <a:pt x="0" y="0"/>
                </a:moveTo>
                <a:lnTo>
                  <a:pt x="912887" y="0"/>
                </a:lnTo>
                <a:lnTo>
                  <a:pt x="912887" y="912886"/>
                </a:lnTo>
                <a:lnTo>
                  <a:pt x="0" y="91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463136" y="630699"/>
            <a:ext cx="2693324" cy="4114800"/>
          </a:xfrm>
          <a:custGeom>
            <a:avLst/>
            <a:gdLst/>
            <a:ahLst/>
            <a:cxnLst/>
            <a:rect l="l" t="t" r="r" b="b"/>
            <a:pathLst>
              <a:path w="2693324" h="4114800">
                <a:moveTo>
                  <a:pt x="0" y="0"/>
                </a:moveTo>
                <a:lnTo>
                  <a:pt x="2693323" y="0"/>
                </a:lnTo>
                <a:lnTo>
                  <a:pt x="26933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9384621" y="1988755"/>
            <a:ext cx="7265124" cy="6309489"/>
            <a:chOff x="0" y="0"/>
            <a:chExt cx="1125558" cy="977505"/>
          </a:xfrm>
        </p:grpSpPr>
        <p:sp>
          <p:nvSpPr>
            <p:cNvPr id="3" name="Freeform 3"/>
            <p:cNvSpPr/>
            <p:nvPr/>
          </p:nvSpPr>
          <p:spPr>
            <a:xfrm>
              <a:off x="0" y="0"/>
              <a:ext cx="1125558" cy="977505"/>
            </a:xfrm>
            <a:custGeom>
              <a:avLst/>
              <a:gdLst/>
              <a:ahLst/>
              <a:cxnLst/>
              <a:rect l="l" t="t" r="r" b="b"/>
              <a:pathLst>
                <a:path w="1125558" h="977505">
                  <a:moveTo>
                    <a:pt x="0" y="0"/>
                  </a:moveTo>
                  <a:lnTo>
                    <a:pt x="1125558" y="0"/>
                  </a:lnTo>
                  <a:lnTo>
                    <a:pt x="1125558" y="977505"/>
                  </a:lnTo>
                  <a:lnTo>
                    <a:pt x="0" y="977505"/>
                  </a:lnTo>
                  <a:close/>
                </a:path>
              </a:pathLst>
            </a:custGeom>
            <a:blipFill>
              <a:blip r:embed="rId2"/>
              <a:stretch>
                <a:fillRect l="-15053" r="-15053"/>
              </a:stretch>
            </a:blipFill>
          </p:spPr>
        </p:sp>
      </p:grpSp>
      <p:sp>
        <p:nvSpPr>
          <p:cNvPr id="4" name="TextBox 4"/>
          <p:cNvSpPr txBox="1"/>
          <p:nvPr/>
        </p:nvSpPr>
        <p:spPr>
          <a:xfrm>
            <a:off x="1637000" y="930601"/>
            <a:ext cx="6486572" cy="1058155"/>
          </a:xfrm>
          <a:prstGeom prst="rect">
            <a:avLst/>
          </a:prstGeom>
        </p:spPr>
        <p:txBody>
          <a:bodyPr lIns="0" tIns="0" rIns="0" bIns="0" rtlCol="0" anchor="t">
            <a:spAutoFit/>
          </a:bodyPr>
          <a:lstStyle/>
          <a:p>
            <a:pPr algn="l">
              <a:lnSpc>
                <a:spcPts val="8670"/>
              </a:lnSpc>
            </a:pPr>
            <a:r>
              <a:rPr lang="en-US" sz="6193">
                <a:solidFill>
                  <a:srgbClr val="000000"/>
                </a:solidFill>
                <a:latin typeface="Niconne"/>
                <a:ea typeface="Niconne"/>
                <a:cs typeface="Niconne"/>
                <a:sym typeface="Niconne"/>
              </a:rPr>
              <a:t>Features</a:t>
            </a:r>
          </a:p>
        </p:txBody>
      </p:sp>
      <p:sp>
        <p:nvSpPr>
          <p:cNvPr id="5" name="TextBox 5"/>
          <p:cNvSpPr txBox="1"/>
          <p:nvPr/>
        </p:nvSpPr>
        <p:spPr>
          <a:xfrm>
            <a:off x="1028700" y="2754598"/>
            <a:ext cx="6517470" cy="4182299"/>
          </a:xfrm>
          <a:prstGeom prst="rect">
            <a:avLst/>
          </a:prstGeom>
        </p:spPr>
        <p:txBody>
          <a:bodyPr lIns="0" tIns="0" rIns="0" bIns="0" rtlCol="0" anchor="t">
            <a:spAutoFit/>
          </a:bodyPr>
          <a:lstStyle/>
          <a:p>
            <a:pPr algn="l">
              <a:lnSpc>
                <a:spcPts val="3359"/>
              </a:lnSpc>
            </a:pPr>
            <a:r>
              <a:rPr lang="en-US" sz="2399" dirty="0">
                <a:solidFill>
                  <a:srgbClr val="000000"/>
                </a:solidFill>
                <a:latin typeface="Quicksand"/>
                <a:ea typeface="Quicksand"/>
                <a:cs typeface="Quicksand"/>
                <a:sym typeface="Quicksand"/>
              </a:rPr>
              <a:t>1</a:t>
            </a:r>
            <a:r>
              <a:rPr lang="en-US" sz="2399" b="1" dirty="0">
                <a:solidFill>
                  <a:srgbClr val="000000"/>
                </a:solidFill>
                <a:latin typeface="Quicksand Bold"/>
                <a:ea typeface="Quicksand Bold"/>
                <a:cs typeface="Quicksand Bold"/>
                <a:sym typeface="Quicksand Bold"/>
              </a:rPr>
              <a:t>. Portfolio of client- shows recent work </a:t>
            </a:r>
            <a:endParaRPr lang="en-US" sz="2199" dirty="0">
              <a:solidFill>
                <a:srgbClr val="000000"/>
              </a:solidFill>
              <a:latin typeface="Quicksand"/>
              <a:ea typeface="Quicksand"/>
              <a:cs typeface="Quicksand"/>
              <a:sym typeface="Quicksand"/>
            </a:endParaRPr>
          </a:p>
          <a:p>
            <a:pPr algn="l">
              <a:lnSpc>
                <a:spcPts val="3079"/>
              </a:lnSpc>
            </a:pPr>
            <a:endParaRPr lang="en-US" sz="2199" dirty="0">
              <a:solidFill>
                <a:srgbClr val="000000"/>
              </a:solidFill>
              <a:latin typeface="Quicksand"/>
              <a:ea typeface="Quicksand"/>
              <a:cs typeface="Quicksand"/>
              <a:sym typeface="Quicksand"/>
            </a:endParaRPr>
          </a:p>
          <a:p>
            <a:pPr algn="l">
              <a:lnSpc>
                <a:spcPts val="3079"/>
              </a:lnSpc>
            </a:pPr>
            <a:r>
              <a:rPr lang="en-US" sz="2199" dirty="0">
                <a:solidFill>
                  <a:srgbClr val="000000"/>
                </a:solidFill>
                <a:latin typeface="Quicksand"/>
                <a:ea typeface="Quicksand"/>
                <a:cs typeface="Quicksand"/>
                <a:sym typeface="Quicksand"/>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Display completed projects with images, descriptions, and links.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Highlight services provided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400" b="1" dirty="0"/>
              <a:t>Theme Highlights</a:t>
            </a:r>
            <a:r>
              <a:rPr lang="en-US" sz="2400" dirty="0"/>
              <a:t>: Show different wedding themes/styles (e.g., rustic, beach, royal, modern).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ts val="3079"/>
              </a:lnSpc>
            </a:pPr>
            <a:endParaRPr lang="en-US" sz="2199" dirty="0">
              <a:solidFill>
                <a:srgbClr val="000000"/>
              </a:solidFill>
              <a:latin typeface="Quicksand"/>
              <a:ea typeface="Quicksand"/>
              <a:cs typeface="Quicksand"/>
              <a:sym typeface="Quicksand"/>
            </a:endParaRPr>
          </a:p>
        </p:txBody>
      </p:sp>
      <p:sp>
        <p:nvSpPr>
          <p:cNvPr id="6" name="Freeform 6"/>
          <p:cNvSpPr/>
          <p:nvPr/>
        </p:nvSpPr>
        <p:spPr>
          <a:xfrm rot="-5400000">
            <a:off x="9607194" y="-4628286"/>
            <a:ext cx="6819978" cy="4798784"/>
          </a:xfrm>
          <a:custGeom>
            <a:avLst/>
            <a:gdLst/>
            <a:ahLst/>
            <a:cxnLst/>
            <a:rect l="l" t="t" r="r" b="b"/>
            <a:pathLst>
              <a:path w="6819978" h="4798784">
                <a:moveTo>
                  <a:pt x="0" y="0"/>
                </a:moveTo>
                <a:lnTo>
                  <a:pt x="6819978" y="0"/>
                </a:lnTo>
                <a:lnTo>
                  <a:pt x="6819978" y="4798785"/>
                </a:lnTo>
                <a:lnTo>
                  <a:pt x="0" y="4798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950973" y="9046210"/>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9384621" y="1988755"/>
            <a:ext cx="7265124" cy="6309489"/>
            <a:chOff x="0" y="0"/>
            <a:chExt cx="1125558" cy="977505"/>
          </a:xfrm>
        </p:grpSpPr>
        <p:sp>
          <p:nvSpPr>
            <p:cNvPr id="3" name="Freeform 3"/>
            <p:cNvSpPr/>
            <p:nvPr/>
          </p:nvSpPr>
          <p:spPr>
            <a:xfrm>
              <a:off x="0" y="0"/>
              <a:ext cx="1125558" cy="977505"/>
            </a:xfrm>
            <a:custGeom>
              <a:avLst/>
              <a:gdLst/>
              <a:ahLst/>
              <a:cxnLst/>
              <a:rect l="l" t="t" r="r" b="b"/>
              <a:pathLst>
                <a:path w="1125558" h="977505">
                  <a:moveTo>
                    <a:pt x="0" y="0"/>
                  </a:moveTo>
                  <a:lnTo>
                    <a:pt x="1125558" y="0"/>
                  </a:lnTo>
                  <a:lnTo>
                    <a:pt x="1125558" y="977505"/>
                  </a:lnTo>
                  <a:lnTo>
                    <a:pt x="0" y="977505"/>
                  </a:lnTo>
                  <a:close/>
                </a:path>
              </a:pathLst>
            </a:custGeom>
            <a:blipFill>
              <a:blip r:embed="rId2"/>
              <a:stretch>
                <a:fillRect t="-36413" b="-36413"/>
              </a:stretch>
            </a:blipFill>
          </p:spPr>
        </p:sp>
      </p:grpSp>
      <p:sp>
        <p:nvSpPr>
          <p:cNvPr id="4" name="Freeform 4"/>
          <p:cNvSpPr/>
          <p:nvPr/>
        </p:nvSpPr>
        <p:spPr>
          <a:xfrm rot="-5400000">
            <a:off x="9607194" y="-4628286"/>
            <a:ext cx="6819978" cy="4798784"/>
          </a:xfrm>
          <a:custGeom>
            <a:avLst/>
            <a:gdLst/>
            <a:ahLst/>
            <a:cxnLst/>
            <a:rect l="l" t="t" r="r" b="b"/>
            <a:pathLst>
              <a:path w="6819978" h="4798784">
                <a:moveTo>
                  <a:pt x="0" y="0"/>
                </a:moveTo>
                <a:lnTo>
                  <a:pt x="6819978" y="0"/>
                </a:lnTo>
                <a:lnTo>
                  <a:pt x="6819978" y="4798785"/>
                </a:lnTo>
                <a:lnTo>
                  <a:pt x="0" y="4798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950973" y="9046210"/>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637000" y="930601"/>
            <a:ext cx="6486572" cy="1058155"/>
          </a:xfrm>
          <a:prstGeom prst="rect">
            <a:avLst/>
          </a:prstGeom>
        </p:spPr>
        <p:txBody>
          <a:bodyPr lIns="0" tIns="0" rIns="0" bIns="0" rtlCol="0" anchor="t">
            <a:spAutoFit/>
          </a:bodyPr>
          <a:lstStyle/>
          <a:p>
            <a:pPr algn="l">
              <a:lnSpc>
                <a:spcPts val="8670"/>
              </a:lnSpc>
            </a:pPr>
            <a:r>
              <a:rPr lang="en-US" sz="6193">
                <a:solidFill>
                  <a:srgbClr val="000000"/>
                </a:solidFill>
                <a:latin typeface="Niconne"/>
                <a:ea typeface="Niconne"/>
                <a:cs typeface="Niconne"/>
                <a:sym typeface="Niconne"/>
              </a:rPr>
              <a:t>Features</a:t>
            </a:r>
          </a:p>
        </p:txBody>
      </p:sp>
      <p:sp>
        <p:nvSpPr>
          <p:cNvPr id="7" name="TextBox 7"/>
          <p:cNvSpPr txBox="1"/>
          <p:nvPr/>
        </p:nvSpPr>
        <p:spPr>
          <a:xfrm>
            <a:off x="1028700" y="2754598"/>
            <a:ext cx="6517470" cy="4323080"/>
          </a:xfrm>
          <a:prstGeom prst="rect">
            <a:avLst/>
          </a:prstGeom>
        </p:spPr>
        <p:txBody>
          <a:bodyPr lIns="0" tIns="0" rIns="0" bIns="0" rtlCol="0" anchor="t">
            <a:spAutoFit/>
          </a:bodyPr>
          <a:lstStyle/>
          <a:p>
            <a:pPr algn="l">
              <a:lnSpc>
                <a:spcPts val="3359"/>
              </a:lnSpc>
            </a:pPr>
            <a:r>
              <a:rPr lang="en-US" sz="2399" b="1">
                <a:solidFill>
                  <a:srgbClr val="000000"/>
                </a:solidFill>
                <a:latin typeface="Quicksand Bold"/>
                <a:ea typeface="Quicksand Bold"/>
                <a:cs typeface="Quicksand Bold"/>
                <a:sym typeface="Quicksand Bold"/>
              </a:rPr>
              <a:t>2. E-Commerce Shop for Additional Items</a:t>
            </a:r>
          </a:p>
          <a:p>
            <a:pPr algn="l">
              <a:lnSpc>
                <a:spcPts val="3079"/>
              </a:lnSpc>
            </a:pPr>
            <a:r>
              <a:rPr lang="en-US" sz="2199">
                <a:solidFill>
                  <a:srgbClr val="000000"/>
                </a:solidFill>
                <a:latin typeface="Quicksand"/>
                <a:ea typeface="Quicksand"/>
                <a:cs typeface="Quicksand"/>
                <a:sym typeface="Quicksand"/>
              </a:rPr>
              <a:t>Beyond custom cards, Paperie offers a dedicated shop section where users can browse and purchase additional decorative items such as:</a:t>
            </a:r>
          </a:p>
          <a:p>
            <a:pPr algn="l">
              <a:lnSpc>
                <a:spcPts val="3079"/>
              </a:lnSpc>
            </a:pPr>
            <a:endParaRPr lang="en-US" sz="2199">
              <a:solidFill>
                <a:srgbClr val="000000"/>
              </a:solidFill>
              <a:latin typeface="Quicksand"/>
              <a:ea typeface="Quicksand"/>
              <a:cs typeface="Quicksand"/>
              <a:sym typeface="Quicksand"/>
            </a:endParaRPr>
          </a:p>
          <a:p>
            <a:pPr algn="l">
              <a:lnSpc>
                <a:spcPts val="3079"/>
              </a:lnSpc>
            </a:pPr>
            <a:r>
              <a:rPr lang="en-US" sz="2199">
                <a:solidFill>
                  <a:srgbClr val="000000"/>
                </a:solidFill>
                <a:latin typeface="Quicksand"/>
                <a:ea typeface="Quicksand"/>
                <a:cs typeface="Quicksand"/>
                <a:sym typeface="Quicksand"/>
              </a:rPr>
              <a:t>✔ Seals &amp; stamps for a classic finishing touch</a:t>
            </a:r>
          </a:p>
          <a:p>
            <a:pPr algn="l">
              <a:lnSpc>
                <a:spcPts val="3079"/>
              </a:lnSpc>
            </a:pPr>
            <a:r>
              <a:rPr lang="en-US" sz="2199">
                <a:solidFill>
                  <a:srgbClr val="000000"/>
                </a:solidFill>
                <a:latin typeface="Quicksand"/>
                <a:ea typeface="Quicksand"/>
                <a:cs typeface="Quicksand"/>
                <a:sym typeface="Quicksand"/>
              </a:rPr>
              <a:t>✔ Ribbons, stickers, and embellishments to enhance invitations</a:t>
            </a:r>
          </a:p>
          <a:p>
            <a:pPr algn="l">
              <a:lnSpc>
                <a:spcPts val="3079"/>
              </a:lnSpc>
            </a:pPr>
            <a:r>
              <a:rPr lang="en-US" sz="2199">
                <a:solidFill>
                  <a:srgbClr val="000000"/>
                </a:solidFill>
                <a:latin typeface="Quicksand"/>
                <a:ea typeface="Quicksand"/>
                <a:cs typeface="Quicksand"/>
                <a:sym typeface="Quicksand"/>
              </a:rPr>
              <a:t>✔ Envelope liners &amp; specialty paper for a premium feel</a:t>
            </a:r>
          </a:p>
          <a:p>
            <a:pPr algn="l">
              <a:lnSpc>
                <a:spcPts val="3079"/>
              </a:lnSpc>
              <a:spcBef>
                <a:spcPct val="0"/>
              </a:spcBef>
            </a:pPr>
            <a:r>
              <a:rPr lang="en-US" sz="2199">
                <a:solidFill>
                  <a:srgbClr val="000000"/>
                </a:solidFill>
                <a:latin typeface="Quicksand"/>
                <a:ea typeface="Quicksand"/>
                <a:cs typeface="Quicksand"/>
                <a:sym typeface="Quicksand"/>
              </a:rPr>
              <a:t>✔ Gift tags &amp; greeting cards for all occasions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1967366" y="1768413"/>
            <a:ext cx="4039286" cy="6339674"/>
            <a:chOff x="0" y="0"/>
            <a:chExt cx="1125558" cy="1766567"/>
          </a:xfrm>
        </p:grpSpPr>
        <p:sp>
          <p:nvSpPr>
            <p:cNvPr id="3" name="Freeform 3"/>
            <p:cNvSpPr/>
            <p:nvPr/>
          </p:nvSpPr>
          <p:spPr>
            <a:xfrm>
              <a:off x="0" y="0"/>
              <a:ext cx="1125558" cy="1766567"/>
            </a:xfrm>
            <a:custGeom>
              <a:avLst/>
              <a:gdLst/>
              <a:ahLst/>
              <a:cxnLst/>
              <a:rect l="l" t="t" r="r" b="b"/>
              <a:pathLst>
                <a:path w="1125558" h="1766567">
                  <a:moveTo>
                    <a:pt x="0" y="0"/>
                  </a:moveTo>
                  <a:lnTo>
                    <a:pt x="1125558" y="0"/>
                  </a:lnTo>
                  <a:lnTo>
                    <a:pt x="1125558" y="1766567"/>
                  </a:lnTo>
                  <a:lnTo>
                    <a:pt x="0" y="1766567"/>
                  </a:lnTo>
                  <a:close/>
                </a:path>
              </a:pathLst>
            </a:custGeom>
            <a:blipFill>
              <a:blip r:embed="rId2"/>
              <a:stretch>
                <a:fillRect l="-2284" r="-2284"/>
              </a:stretch>
            </a:blipFill>
          </p:spPr>
        </p:sp>
      </p:grpSp>
      <p:sp>
        <p:nvSpPr>
          <p:cNvPr id="4" name="TextBox 4"/>
          <p:cNvSpPr txBox="1"/>
          <p:nvPr/>
        </p:nvSpPr>
        <p:spPr>
          <a:xfrm>
            <a:off x="7368908" y="1639455"/>
            <a:ext cx="6486572" cy="1210478"/>
          </a:xfrm>
          <a:prstGeom prst="rect">
            <a:avLst/>
          </a:prstGeom>
        </p:spPr>
        <p:txBody>
          <a:bodyPr lIns="0" tIns="0" rIns="0" bIns="0" rtlCol="0" anchor="t">
            <a:spAutoFit/>
          </a:bodyPr>
          <a:lstStyle/>
          <a:p>
            <a:pPr algn="l">
              <a:lnSpc>
                <a:spcPts val="9930"/>
              </a:lnSpc>
            </a:pPr>
            <a:r>
              <a:rPr lang="en-US" sz="7093">
                <a:solidFill>
                  <a:srgbClr val="000000"/>
                </a:solidFill>
                <a:latin typeface="Niconne"/>
                <a:ea typeface="Niconne"/>
                <a:cs typeface="Niconne"/>
                <a:sym typeface="Niconne"/>
              </a:rPr>
              <a:t>Market Need</a:t>
            </a:r>
          </a:p>
        </p:txBody>
      </p:sp>
      <p:sp>
        <p:nvSpPr>
          <p:cNvPr id="5" name="TextBox 5"/>
          <p:cNvSpPr txBox="1"/>
          <p:nvPr/>
        </p:nvSpPr>
        <p:spPr>
          <a:xfrm>
            <a:off x="7368908" y="2981456"/>
            <a:ext cx="6752044" cy="453390"/>
          </a:xfrm>
          <a:prstGeom prst="rect">
            <a:avLst/>
          </a:prstGeom>
        </p:spPr>
        <p:txBody>
          <a:bodyPr lIns="0" tIns="0" rIns="0" bIns="0" rtlCol="0" anchor="t">
            <a:spAutoFit/>
          </a:bodyPr>
          <a:lstStyle/>
          <a:p>
            <a:pPr algn="l">
              <a:lnSpc>
                <a:spcPts val="3359"/>
              </a:lnSpc>
            </a:pPr>
            <a:r>
              <a:rPr lang="en-US" sz="2400">
                <a:solidFill>
                  <a:srgbClr val="000000"/>
                </a:solidFill>
                <a:latin typeface="Caslon #3"/>
                <a:ea typeface="Caslon #3"/>
                <a:cs typeface="Caslon #3"/>
                <a:sym typeface="Caslon #3"/>
              </a:rPr>
              <a:t>Growth of Online Shopping &amp; Personalization</a:t>
            </a:r>
          </a:p>
        </p:txBody>
      </p:sp>
      <p:sp>
        <p:nvSpPr>
          <p:cNvPr id="6" name="TextBox 6"/>
          <p:cNvSpPr txBox="1"/>
          <p:nvPr/>
        </p:nvSpPr>
        <p:spPr>
          <a:xfrm>
            <a:off x="7368908" y="5317438"/>
            <a:ext cx="6342062" cy="453390"/>
          </a:xfrm>
          <a:prstGeom prst="rect">
            <a:avLst/>
          </a:prstGeom>
        </p:spPr>
        <p:txBody>
          <a:bodyPr lIns="0" tIns="0" rIns="0" bIns="0" rtlCol="0" anchor="t">
            <a:spAutoFit/>
          </a:bodyPr>
          <a:lstStyle/>
          <a:p>
            <a:pPr algn="l">
              <a:lnSpc>
                <a:spcPts val="3359"/>
              </a:lnSpc>
            </a:pPr>
            <a:r>
              <a:rPr lang="en-US" sz="2400">
                <a:solidFill>
                  <a:srgbClr val="000000"/>
                </a:solidFill>
                <a:latin typeface="Caslon #3"/>
                <a:ea typeface="Caslon #3"/>
                <a:cs typeface="Caslon #3"/>
                <a:sym typeface="Caslon #3"/>
              </a:rPr>
              <a:t>Need in Birthday &amp; Celebration Market</a:t>
            </a:r>
          </a:p>
        </p:txBody>
      </p:sp>
      <p:sp>
        <p:nvSpPr>
          <p:cNvPr id="7" name="TextBox 7"/>
          <p:cNvSpPr txBox="1"/>
          <p:nvPr/>
        </p:nvSpPr>
        <p:spPr>
          <a:xfrm>
            <a:off x="7368908" y="3625346"/>
            <a:ext cx="7178983" cy="1397000"/>
          </a:xfrm>
          <a:prstGeom prst="rect">
            <a:avLst/>
          </a:prstGeom>
        </p:spPr>
        <p:txBody>
          <a:bodyPr lIns="0" tIns="0" rIns="0" bIns="0" rtlCol="0" anchor="t">
            <a:spAutoFit/>
          </a:bodyPr>
          <a:lstStyle/>
          <a:p>
            <a:pPr algn="l">
              <a:lnSpc>
                <a:spcPts val="2799"/>
              </a:lnSpc>
            </a:pPr>
            <a:r>
              <a:rPr lang="en-US" sz="1999">
                <a:solidFill>
                  <a:srgbClr val="000000"/>
                </a:solidFill>
                <a:latin typeface="Quicksand"/>
                <a:ea typeface="Quicksand"/>
                <a:cs typeface="Quicksand"/>
                <a:sym typeface="Quicksand"/>
              </a:rPr>
              <a:t> -More consumers are shifting to online purchases for wedding and party planning.</a:t>
            </a:r>
          </a:p>
          <a:p>
            <a:pPr algn="l">
              <a:lnSpc>
                <a:spcPts val="2799"/>
              </a:lnSpc>
              <a:spcBef>
                <a:spcPct val="0"/>
              </a:spcBef>
            </a:pPr>
            <a:r>
              <a:rPr lang="en-US" sz="1999">
                <a:solidFill>
                  <a:srgbClr val="000000"/>
                </a:solidFill>
                <a:latin typeface="Quicksand"/>
                <a:ea typeface="Quicksand"/>
                <a:cs typeface="Quicksand"/>
                <a:sym typeface="Quicksand"/>
              </a:rPr>
              <a:t>- People want the convenience of browsing, customizing, and ordering invitations online rather than visiting physical stores </a:t>
            </a:r>
          </a:p>
        </p:txBody>
      </p:sp>
      <p:sp>
        <p:nvSpPr>
          <p:cNvPr id="8" name="TextBox 8"/>
          <p:cNvSpPr txBox="1"/>
          <p:nvPr/>
        </p:nvSpPr>
        <p:spPr>
          <a:xfrm>
            <a:off x="7368908" y="5961328"/>
            <a:ext cx="7046247" cy="1397000"/>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Quicksand"/>
                <a:ea typeface="Quicksand"/>
                <a:cs typeface="Quicksand"/>
                <a:sym typeface="Quicksand"/>
              </a:rPr>
              <a:t>Birthday parties, baby showers, anniversaries, and housewarming ceremonies are now celebrated with theme-based invitations, creating demand for custom birthday cards and decorative accessories</a:t>
            </a:r>
          </a:p>
        </p:txBody>
      </p:sp>
      <p:sp>
        <p:nvSpPr>
          <p:cNvPr id="9" name="Freeform 9"/>
          <p:cNvSpPr/>
          <p:nvPr/>
        </p:nvSpPr>
        <p:spPr>
          <a:xfrm>
            <a:off x="16818928" y="460121"/>
            <a:ext cx="3718660" cy="2616584"/>
          </a:xfrm>
          <a:custGeom>
            <a:avLst/>
            <a:gdLst/>
            <a:ahLst/>
            <a:cxnLst/>
            <a:rect l="l" t="t" r="r" b="b"/>
            <a:pathLst>
              <a:path w="3718660" h="2616584">
                <a:moveTo>
                  <a:pt x="0" y="0"/>
                </a:moveTo>
                <a:lnTo>
                  <a:pt x="3718660" y="0"/>
                </a:lnTo>
                <a:lnTo>
                  <a:pt x="3718660" y="2616585"/>
                </a:lnTo>
                <a:lnTo>
                  <a:pt x="0" y="2616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7013510" y="8801857"/>
            <a:ext cx="912887" cy="912887"/>
          </a:xfrm>
          <a:custGeom>
            <a:avLst/>
            <a:gdLst/>
            <a:ahLst/>
            <a:cxnLst/>
            <a:rect l="l" t="t" r="r" b="b"/>
            <a:pathLst>
              <a:path w="912887" h="912887">
                <a:moveTo>
                  <a:pt x="0" y="0"/>
                </a:moveTo>
                <a:lnTo>
                  <a:pt x="912887" y="0"/>
                </a:lnTo>
                <a:lnTo>
                  <a:pt x="912887" y="912886"/>
                </a:lnTo>
                <a:lnTo>
                  <a:pt x="0" y="912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10462302" y="3386142"/>
            <a:ext cx="5884111" cy="4258407"/>
            <a:chOff x="0" y="0"/>
            <a:chExt cx="1639623" cy="1186616"/>
          </a:xfrm>
        </p:grpSpPr>
        <p:sp>
          <p:nvSpPr>
            <p:cNvPr id="3" name="Freeform 3"/>
            <p:cNvSpPr/>
            <p:nvPr/>
          </p:nvSpPr>
          <p:spPr>
            <a:xfrm>
              <a:off x="0" y="0"/>
              <a:ext cx="1639623" cy="1186616"/>
            </a:xfrm>
            <a:custGeom>
              <a:avLst/>
              <a:gdLst/>
              <a:ahLst/>
              <a:cxnLst/>
              <a:rect l="l" t="t" r="r" b="b"/>
              <a:pathLst>
                <a:path w="1639623" h="1186616">
                  <a:moveTo>
                    <a:pt x="0" y="0"/>
                  </a:moveTo>
                  <a:lnTo>
                    <a:pt x="1639623" y="0"/>
                  </a:lnTo>
                  <a:lnTo>
                    <a:pt x="1639623" y="1186616"/>
                  </a:lnTo>
                  <a:lnTo>
                    <a:pt x="0" y="1186616"/>
                  </a:lnTo>
                  <a:close/>
                </a:path>
              </a:pathLst>
            </a:custGeom>
            <a:blipFill>
              <a:blip r:embed="rId2"/>
              <a:stretch>
                <a:fillRect l="-4312" r="-4312"/>
              </a:stretch>
            </a:blipFill>
          </p:spPr>
        </p:sp>
      </p:grpSp>
      <p:sp>
        <p:nvSpPr>
          <p:cNvPr id="4" name="TextBox 4"/>
          <p:cNvSpPr txBox="1"/>
          <p:nvPr/>
        </p:nvSpPr>
        <p:spPr>
          <a:xfrm>
            <a:off x="1437895" y="1355359"/>
            <a:ext cx="6486572" cy="1058155"/>
          </a:xfrm>
          <a:prstGeom prst="rect">
            <a:avLst/>
          </a:prstGeom>
        </p:spPr>
        <p:txBody>
          <a:bodyPr lIns="0" tIns="0" rIns="0" bIns="0" rtlCol="0" anchor="t">
            <a:spAutoFit/>
          </a:bodyPr>
          <a:lstStyle/>
          <a:p>
            <a:pPr algn="l">
              <a:lnSpc>
                <a:spcPts val="8670"/>
              </a:lnSpc>
            </a:pPr>
            <a:r>
              <a:rPr lang="en-US" sz="6193">
                <a:solidFill>
                  <a:srgbClr val="000000"/>
                </a:solidFill>
                <a:latin typeface="Niconne"/>
                <a:ea typeface="Niconne"/>
                <a:cs typeface="Niconne"/>
                <a:sym typeface="Niconne"/>
              </a:rPr>
              <a:t>Target Audience</a:t>
            </a:r>
          </a:p>
        </p:txBody>
      </p:sp>
      <p:sp>
        <p:nvSpPr>
          <p:cNvPr id="5" name="TextBox 5"/>
          <p:cNvSpPr txBox="1"/>
          <p:nvPr/>
        </p:nvSpPr>
        <p:spPr>
          <a:xfrm>
            <a:off x="1437895" y="3595740"/>
            <a:ext cx="6880670" cy="453390"/>
          </a:xfrm>
          <a:prstGeom prst="rect">
            <a:avLst/>
          </a:prstGeom>
        </p:spPr>
        <p:txBody>
          <a:bodyPr lIns="0" tIns="0" rIns="0" bIns="0" rtlCol="0" anchor="t">
            <a:spAutoFit/>
          </a:bodyPr>
          <a:lstStyle/>
          <a:p>
            <a:pPr algn="l">
              <a:lnSpc>
                <a:spcPts val="3359"/>
              </a:lnSpc>
            </a:pPr>
            <a:r>
              <a:rPr lang="en-US" sz="2400">
                <a:solidFill>
                  <a:srgbClr val="000000"/>
                </a:solidFill>
                <a:latin typeface="Caslon #3"/>
                <a:ea typeface="Caslon #3"/>
                <a:cs typeface="Caslon #3"/>
                <a:sym typeface="Caslon #3"/>
              </a:rPr>
              <a:t>Engaged Couples &amp; Families Planning Weddings </a:t>
            </a:r>
          </a:p>
        </p:txBody>
      </p:sp>
      <p:sp>
        <p:nvSpPr>
          <p:cNvPr id="6" name="TextBox 6"/>
          <p:cNvSpPr txBox="1"/>
          <p:nvPr/>
        </p:nvSpPr>
        <p:spPr>
          <a:xfrm>
            <a:off x="1437895" y="4525380"/>
            <a:ext cx="6880670" cy="1656715"/>
          </a:xfrm>
          <a:prstGeom prst="rect">
            <a:avLst/>
          </a:prstGeom>
        </p:spPr>
        <p:txBody>
          <a:bodyPr lIns="0" tIns="0" rIns="0" bIns="0" rtlCol="0" anchor="t">
            <a:spAutoFit/>
          </a:bodyPr>
          <a:lstStyle/>
          <a:p>
            <a:pPr marL="410209" lvl="1" indent="-205105" algn="l">
              <a:lnSpc>
                <a:spcPts val="2659"/>
              </a:lnSpc>
              <a:spcBef>
                <a:spcPct val="0"/>
              </a:spcBef>
              <a:buFont typeface="Arial"/>
              <a:buChar char="•"/>
            </a:pPr>
            <a:r>
              <a:rPr lang="en-US" sz="1899">
                <a:solidFill>
                  <a:srgbClr val="000000"/>
                </a:solidFill>
                <a:latin typeface="Quicksand"/>
                <a:ea typeface="Quicksand"/>
                <a:cs typeface="Quicksand"/>
                <a:sym typeface="Quicksand"/>
              </a:rPr>
              <a:t>Couples looking for personalized and elegant wedding invitations that match their wedding theme.</a:t>
            </a:r>
          </a:p>
          <a:p>
            <a:pPr marL="410209" lvl="1" indent="-205105" algn="l">
              <a:lnSpc>
                <a:spcPts val="2659"/>
              </a:lnSpc>
              <a:spcBef>
                <a:spcPct val="0"/>
              </a:spcBef>
              <a:buFont typeface="Arial"/>
              <a:buChar char="•"/>
            </a:pPr>
            <a:r>
              <a:rPr lang="en-US" sz="1899">
                <a:solidFill>
                  <a:srgbClr val="000000"/>
                </a:solidFill>
                <a:latin typeface="Quicksand"/>
                <a:ea typeface="Quicksand"/>
                <a:cs typeface="Quicksand"/>
                <a:sym typeface="Quicksand"/>
              </a:rPr>
              <a:t>Parents and relatives who prefer traditional printed invitations for family and community distribution.</a:t>
            </a:r>
          </a:p>
          <a:p>
            <a:pPr algn="l">
              <a:lnSpc>
                <a:spcPts val="2659"/>
              </a:lnSpc>
              <a:spcBef>
                <a:spcPct val="0"/>
              </a:spcBef>
            </a:pPr>
            <a:endParaRPr lang="en-US" sz="1899">
              <a:solidFill>
                <a:srgbClr val="000000"/>
              </a:solidFill>
              <a:latin typeface="Quicksand"/>
              <a:ea typeface="Quicksand"/>
              <a:cs typeface="Quicksand"/>
              <a:sym typeface="Quicksand"/>
            </a:endParaRPr>
          </a:p>
        </p:txBody>
      </p:sp>
      <p:sp>
        <p:nvSpPr>
          <p:cNvPr id="7" name="TextBox 7"/>
          <p:cNvSpPr txBox="1"/>
          <p:nvPr/>
        </p:nvSpPr>
        <p:spPr>
          <a:xfrm>
            <a:off x="1437895" y="6309429"/>
            <a:ext cx="5243591" cy="453390"/>
          </a:xfrm>
          <a:prstGeom prst="rect">
            <a:avLst/>
          </a:prstGeom>
        </p:spPr>
        <p:txBody>
          <a:bodyPr lIns="0" tIns="0" rIns="0" bIns="0" rtlCol="0" anchor="t">
            <a:spAutoFit/>
          </a:bodyPr>
          <a:lstStyle/>
          <a:p>
            <a:pPr algn="l">
              <a:lnSpc>
                <a:spcPts val="3359"/>
              </a:lnSpc>
            </a:pPr>
            <a:r>
              <a:rPr lang="en-US" sz="2400">
                <a:solidFill>
                  <a:srgbClr val="000000"/>
                </a:solidFill>
                <a:latin typeface="Caslon #3"/>
                <a:ea typeface="Caslon #3"/>
                <a:cs typeface="Caslon #3"/>
                <a:sym typeface="Caslon #3"/>
              </a:rPr>
              <a:t>Event Planners &amp; Corporate Clients</a:t>
            </a:r>
          </a:p>
        </p:txBody>
      </p:sp>
      <p:sp>
        <p:nvSpPr>
          <p:cNvPr id="8" name="TextBox 8"/>
          <p:cNvSpPr txBox="1"/>
          <p:nvPr/>
        </p:nvSpPr>
        <p:spPr>
          <a:xfrm>
            <a:off x="2222378" y="7239069"/>
            <a:ext cx="7046247" cy="1656715"/>
          </a:xfrm>
          <a:prstGeom prst="rect">
            <a:avLst/>
          </a:prstGeom>
        </p:spPr>
        <p:txBody>
          <a:bodyPr lIns="0" tIns="0" rIns="0" bIns="0" rtlCol="0" anchor="t">
            <a:spAutoFit/>
          </a:bodyPr>
          <a:lstStyle/>
          <a:p>
            <a:pPr marL="410209" lvl="1" indent="-205105" algn="l">
              <a:lnSpc>
                <a:spcPts val="2659"/>
              </a:lnSpc>
              <a:spcBef>
                <a:spcPct val="0"/>
              </a:spcBef>
              <a:buFont typeface="Arial"/>
              <a:buChar char="•"/>
            </a:pPr>
            <a:r>
              <a:rPr lang="en-US" sz="1899">
                <a:solidFill>
                  <a:srgbClr val="000000"/>
                </a:solidFill>
                <a:latin typeface="Quicksand"/>
                <a:ea typeface="Quicksand"/>
                <a:cs typeface="Quicksand"/>
                <a:sym typeface="Quicksand"/>
              </a:rPr>
              <a:t>Professional event organizers handling weddings, birthdays, and corporate events.</a:t>
            </a:r>
          </a:p>
          <a:p>
            <a:pPr marL="410209" lvl="1" indent="-205105" algn="l">
              <a:lnSpc>
                <a:spcPts val="2659"/>
              </a:lnSpc>
              <a:spcBef>
                <a:spcPct val="0"/>
              </a:spcBef>
              <a:buFont typeface="Arial"/>
              <a:buChar char="•"/>
            </a:pPr>
            <a:r>
              <a:rPr lang="en-US" sz="1899">
                <a:solidFill>
                  <a:srgbClr val="000000"/>
                </a:solidFill>
                <a:latin typeface="Quicksand"/>
                <a:ea typeface="Quicksand"/>
                <a:cs typeface="Quicksand"/>
                <a:sym typeface="Quicksand"/>
              </a:rPr>
              <a:t>Companies hosting annual functions, product launches, and corporate parties needing stylish invitations.</a:t>
            </a:r>
          </a:p>
          <a:p>
            <a:pPr algn="l">
              <a:lnSpc>
                <a:spcPts val="2659"/>
              </a:lnSpc>
              <a:spcBef>
                <a:spcPct val="0"/>
              </a:spcBef>
            </a:pPr>
            <a:endParaRPr lang="en-US" sz="1899">
              <a:solidFill>
                <a:srgbClr val="000000"/>
              </a:solidFill>
              <a:latin typeface="Quicksand"/>
              <a:ea typeface="Quicksand"/>
              <a:cs typeface="Quicksand"/>
              <a:sym typeface="Quicksand"/>
            </a:endParaRPr>
          </a:p>
        </p:txBody>
      </p:sp>
      <p:sp>
        <p:nvSpPr>
          <p:cNvPr id="9" name="Freeform 9"/>
          <p:cNvSpPr/>
          <p:nvPr/>
        </p:nvSpPr>
        <p:spPr>
          <a:xfrm>
            <a:off x="-2689960" y="5904236"/>
            <a:ext cx="3718660" cy="2616584"/>
          </a:xfrm>
          <a:custGeom>
            <a:avLst/>
            <a:gdLst/>
            <a:ahLst/>
            <a:cxnLst/>
            <a:rect l="l" t="t" r="r" b="b"/>
            <a:pathLst>
              <a:path w="3718660" h="2616584">
                <a:moveTo>
                  <a:pt x="0" y="0"/>
                </a:moveTo>
                <a:lnTo>
                  <a:pt x="3718660" y="0"/>
                </a:lnTo>
                <a:lnTo>
                  <a:pt x="3718660" y="2616584"/>
                </a:lnTo>
                <a:lnTo>
                  <a:pt x="0" y="2616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346413" y="1028700"/>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2689960" y="5904236"/>
            <a:ext cx="3718660" cy="2616584"/>
          </a:xfrm>
          <a:custGeom>
            <a:avLst/>
            <a:gdLst/>
            <a:ahLst/>
            <a:cxnLst/>
            <a:rect l="l" t="t" r="r" b="b"/>
            <a:pathLst>
              <a:path w="3718660" h="2616584">
                <a:moveTo>
                  <a:pt x="0" y="0"/>
                </a:moveTo>
                <a:lnTo>
                  <a:pt x="3718660" y="0"/>
                </a:lnTo>
                <a:lnTo>
                  <a:pt x="3718660" y="2616584"/>
                </a:lnTo>
                <a:lnTo>
                  <a:pt x="0" y="2616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46413" y="1028700"/>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37895" y="1355359"/>
            <a:ext cx="6486572" cy="1058155"/>
          </a:xfrm>
          <a:prstGeom prst="rect">
            <a:avLst/>
          </a:prstGeom>
        </p:spPr>
        <p:txBody>
          <a:bodyPr lIns="0" tIns="0" rIns="0" bIns="0" rtlCol="0" anchor="t">
            <a:spAutoFit/>
          </a:bodyPr>
          <a:lstStyle/>
          <a:p>
            <a:pPr algn="l">
              <a:lnSpc>
                <a:spcPts val="8670"/>
              </a:lnSpc>
            </a:pPr>
            <a:r>
              <a:rPr lang="en-US" sz="6193">
                <a:solidFill>
                  <a:srgbClr val="000000"/>
                </a:solidFill>
                <a:latin typeface="Niconne"/>
                <a:ea typeface="Niconne"/>
                <a:cs typeface="Niconne"/>
                <a:sym typeface="Niconne"/>
              </a:rPr>
              <a:t>Timeline</a:t>
            </a:r>
          </a:p>
        </p:txBody>
      </p:sp>
      <p:sp>
        <p:nvSpPr>
          <p:cNvPr id="5" name="TextBox 5"/>
          <p:cNvSpPr txBox="1"/>
          <p:nvPr/>
        </p:nvSpPr>
        <p:spPr>
          <a:xfrm>
            <a:off x="2636416" y="2518410"/>
            <a:ext cx="10576102" cy="6739890"/>
          </a:xfrm>
          <a:prstGeom prst="rect">
            <a:avLst/>
          </a:prstGeom>
        </p:spPr>
        <p:txBody>
          <a:bodyPr lIns="0" tIns="0" rIns="0" bIns="0" rtlCol="0" anchor="t">
            <a:spAutoFit/>
          </a:bodyPr>
          <a:lstStyle/>
          <a:p>
            <a:pPr marL="518160" lvl="1" indent="-259080" algn="ctr">
              <a:lnSpc>
                <a:spcPts val="3359"/>
              </a:lnSpc>
              <a:buFont typeface="Arial"/>
              <a:buChar char="•"/>
            </a:pPr>
            <a:r>
              <a:rPr lang="en-US" sz="2400">
                <a:solidFill>
                  <a:srgbClr val="000000"/>
                </a:solidFill>
                <a:latin typeface="Caslon #3"/>
                <a:ea typeface="Caslon #3"/>
                <a:cs typeface="Caslon #3"/>
                <a:sym typeface="Caslon #3"/>
              </a:rPr>
              <a:t>February: Design Phase</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Create wireframes &amp; mockups</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Choose color schemes &amp; branding</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Develop UI/UX prototypes</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Get feedback &amp; refine designs</a:t>
            </a:r>
          </a:p>
          <a:p>
            <a:pPr algn="ctr">
              <a:lnSpc>
                <a:spcPts val="3359"/>
              </a:lnSpc>
              <a:spcBef>
                <a:spcPct val="0"/>
              </a:spcBef>
            </a:pPr>
            <a:endParaRPr lang="en-US" sz="2400">
              <a:solidFill>
                <a:srgbClr val="000000"/>
              </a:solidFill>
              <a:latin typeface="Caslon #3"/>
              <a:ea typeface="Caslon #3"/>
              <a:cs typeface="Caslon #3"/>
              <a:sym typeface="Caslon #3"/>
            </a:endParaRPr>
          </a:p>
          <a:p>
            <a:pPr algn="ctr">
              <a:lnSpc>
                <a:spcPts val="3359"/>
              </a:lnSpc>
              <a:spcBef>
                <a:spcPct val="0"/>
              </a:spcBef>
            </a:pPr>
            <a:r>
              <a:rPr lang="en-US" sz="2400">
                <a:solidFill>
                  <a:srgbClr val="000000"/>
                </a:solidFill>
                <a:latin typeface="Caslon #3"/>
                <a:ea typeface="Caslon #3"/>
                <a:cs typeface="Caslon #3"/>
                <a:sym typeface="Caslon #3"/>
              </a:rPr>
              <a:t>March: Development Phase</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Set up development environment</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Code front-end &amp; back-end</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Integrate necessary features</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Test functionality</a:t>
            </a:r>
          </a:p>
          <a:p>
            <a:pPr algn="ctr">
              <a:lnSpc>
                <a:spcPts val="3359"/>
              </a:lnSpc>
              <a:spcBef>
                <a:spcPct val="0"/>
              </a:spcBef>
            </a:pPr>
            <a:endParaRPr lang="en-US" sz="2400">
              <a:solidFill>
                <a:srgbClr val="000000"/>
              </a:solidFill>
              <a:latin typeface="Caslon #3"/>
              <a:ea typeface="Caslon #3"/>
              <a:cs typeface="Caslon #3"/>
              <a:sym typeface="Caslon #3"/>
            </a:endParaRPr>
          </a:p>
          <a:p>
            <a:pPr algn="ctr">
              <a:lnSpc>
                <a:spcPts val="3359"/>
              </a:lnSpc>
              <a:spcBef>
                <a:spcPct val="0"/>
              </a:spcBef>
            </a:pPr>
            <a:r>
              <a:rPr lang="en-US" sz="2400">
                <a:solidFill>
                  <a:srgbClr val="000000"/>
                </a:solidFill>
                <a:latin typeface="Caslon #3"/>
                <a:ea typeface="Caslon #3"/>
                <a:cs typeface="Caslon #3"/>
                <a:sym typeface="Caslon #3"/>
              </a:rPr>
              <a:t>April: Final Adjustments</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Fix bugs &amp; errors</a:t>
            </a:r>
          </a:p>
          <a:p>
            <a:pPr marL="518160" lvl="1" indent="-259080" algn="ctr">
              <a:lnSpc>
                <a:spcPts val="3359"/>
              </a:lnSpc>
              <a:spcBef>
                <a:spcPct val="0"/>
              </a:spcBef>
              <a:buFont typeface="Arial"/>
              <a:buChar char="•"/>
            </a:pPr>
            <a:r>
              <a:rPr lang="en-US" sz="2400">
                <a:solidFill>
                  <a:srgbClr val="000000"/>
                </a:solidFill>
                <a:latin typeface="Caslon #3"/>
                <a:ea typeface="Caslon #3"/>
                <a:cs typeface="Caslon #3"/>
                <a:sym typeface="Caslon #3"/>
              </a:rPr>
              <a:t>Improve design &amp; layout</a:t>
            </a:r>
          </a:p>
          <a:p>
            <a:pPr algn="ctr">
              <a:lnSpc>
                <a:spcPts val="3359"/>
              </a:lnSpc>
              <a:spcBef>
                <a:spcPct val="0"/>
              </a:spcBef>
            </a:pPr>
            <a:endParaRPr lang="en-US" sz="2400">
              <a:solidFill>
                <a:srgbClr val="000000"/>
              </a:solidFill>
              <a:latin typeface="Caslon #3"/>
              <a:ea typeface="Caslon #3"/>
              <a:cs typeface="Caslon #3"/>
              <a:sym typeface="Caslon #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028700" y="9017635"/>
            <a:ext cx="2622786" cy="240665"/>
          </a:xfrm>
          <a:prstGeom prst="rect">
            <a:avLst/>
          </a:prstGeom>
        </p:spPr>
        <p:txBody>
          <a:bodyPr lIns="0" tIns="0" rIns="0" bIns="0" rtlCol="0" anchor="t">
            <a:spAutoFit/>
          </a:bodyPr>
          <a:lstStyle/>
          <a:p>
            <a:pPr algn="l">
              <a:lnSpc>
                <a:spcPts val="1960"/>
              </a:lnSpc>
            </a:pPr>
            <a:r>
              <a:rPr lang="en-US" sz="1400">
                <a:solidFill>
                  <a:srgbClr val="000000"/>
                </a:solidFill>
                <a:latin typeface="Quicksand"/>
                <a:ea typeface="Quicksand"/>
                <a:cs typeface="Quicksand"/>
                <a:sym typeface="Quicksand"/>
              </a:rPr>
              <a:t>www.reallygreatsite.com</a:t>
            </a:r>
          </a:p>
        </p:txBody>
      </p:sp>
      <p:grpSp>
        <p:nvGrpSpPr>
          <p:cNvPr id="3" name="Group 3"/>
          <p:cNvGrpSpPr/>
          <p:nvPr/>
        </p:nvGrpSpPr>
        <p:grpSpPr>
          <a:xfrm>
            <a:off x="0" y="2192823"/>
            <a:ext cx="7103572" cy="5884354"/>
            <a:chOff x="0" y="0"/>
            <a:chExt cx="1979429" cy="1639691"/>
          </a:xfrm>
        </p:grpSpPr>
        <p:sp>
          <p:nvSpPr>
            <p:cNvPr id="4" name="Freeform 4"/>
            <p:cNvSpPr/>
            <p:nvPr/>
          </p:nvSpPr>
          <p:spPr>
            <a:xfrm>
              <a:off x="0" y="0"/>
              <a:ext cx="1979429" cy="1639691"/>
            </a:xfrm>
            <a:custGeom>
              <a:avLst/>
              <a:gdLst/>
              <a:ahLst/>
              <a:cxnLst/>
              <a:rect l="l" t="t" r="r" b="b"/>
              <a:pathLst>
                <a:path w="1979429" h="1639691">
                  <a:moveTo>
                    <a:pt x="0" y="0"/>
                  </a:moveTo>
                  <a:lnTo>
                    <a:pt x="1979429" y="0"/>
                  </a:lnTo>
                  <a:lnTo>
                    <a:pt x="1979429" y="1639691"/>
                  </a:lnTo>
                  <a:lnTo>
                    <a:pt x="0" y="1639691"/>
                  </a:lnTo>
                  <a:close/>
                </a:path>
              </a:pathLst>
            </a:custGeom>
            <a:blipFill>
              <a:blip r:embed="rId2"/>
              <a:stretch>
                <a:fillRect l="-8029" r="-8029"/>
              </a:stretch>
            </a:blipFill>
          </p:spPr>
        </p:sp>
      </p:grpSp>
      <p:grpSp>
        <p:nvGrpSpPr>
          <p:cNvPr id="5" name="Group 5"/>
          <p:cNvGrpSpPr/>
          <p:nvPr/>
        </p:nvGrpSpPr>
        <p:grpSpPr>
          <a:xfrm>
            <a:off x="14623932" y="5903520"/>
            <a:ext cx="3664068" cy="4383480"/>
            <a:chOff x="0" y="0"/>
            <a:chExt cx="1021002" cy="1221468"/>
          </a:xfrm>
        </p:grpSpPr>
        <p:sp>
          <p:nvSpPr>
            <p:cNvPr id="6" name="Freeform 6"/>
            <p:cNvSpPr/>
            <p:nvPr/>
          </p:nvSpPr>
          <p:spPr>
            <a:xfrm>
              <a:off x="0" y="0"/>
              <a:ext cx="1021002" cy="1221468"/>
            </a:xfrm>
            <a:custGeom>
              <a:avLst/>
              <a:gdLst/>
              <a:ahLst/>
              <a:cxnLst/>
              <a:rect l="l" t="t" r="r" b="b"/>
              <a:pathLst>
                <a:path w="1021002" h="1221468">
                  <a:moveTo>
                    <a:pt x="0" y="0"/>
                  </a:moveTo>
                  <a:lnTo>
                    <a:pt x="1021002" y="0"/>
                  </a:lnTo>
                  <a:lnTo>
                    <a:pt x="1021002" y="1221468"/>
                  </a:lnTo>
                  <a:lnTo>
                    <a:pt x="0" y="1221468"/>
                  </a:lnTo>
                  <a:close/>
                </a:path>
              </a:pathLst>
            </a:custGeom>
            <a:blipFill>
              <a:blip r:embed="rId3"/>
              <a:stretch>
                <a:fillRect l="-39781" r="-39781"/>
              </a:stretch>
            </a:blipFill>
          </p:spPr>
        </p:sp>
      </p:grpSp>
      <p:sp>
        <p:nvSpPr>
          <p:cNvPr id="7" name="TextBox 7"/>
          <p:cNvSpPr txBox="1"/>
          <p:nvPr/>
        </p:nvSpPr>
        <p:spPr>
          <a:xfrm>
            <a:off x="8122498" y="2564550"/>
            <a:ext cx="6486572" cy="1058155"/>
          </a:xfrm>
          <a:prstGeom prst="rect">
            <a:avLst/>
          </a:prstGeom>
        </p:spPr>
        <p:txBody>
          <a:bodyPr lIns="0" tIns="0" rIns="0" bIns="0" rtlCol="0" anchor="t">
            <a:spAutoFit/>
          </a:bodyPr>
          <a:lstStyle/>
          <a:p>
            <a:pPr algn="l">
              <a:lnSpc>
                <a:spcPts val="8670"/>
              </a:lnSpc>
            </a:pPr>
            <a:r>
              <a:rPr lang="en-US" sz="6193">
                <a:solidFill>
                  <a:srgbClr val="000000"/>
                </a:solidFill>
                <a:latin typeface="Niconne"/>
                <a:ea typeface="Niconne"/>
                <a:cs typeface="Niconne"/>
                <a:sym typeface="Niconne"/>
              </a:rPr>
              <a:t>Technology</a:t>
            </a:r>
          </a:p>
        </p:txBody>
      </p:sp>
      <p:sp>
        <p:nvSpPr>
          <p:cNvPr id="8" name="TextBox 8"/>
          <p:cNvSpPr txBox="1"/>
          <p:nvPr/>
        </p:nvSpPr>
        <p:spPr>
          <a:xfrm>
            <a:off x="8122498" y="3388593"/>
            <a:ext cx="8657709" cy="1746407"/>
          </a:xfrm>
          <a:prstGeom prst="rect">
            <a:avLst/>
          </a:prstGeom>
        </p:spPr>
        <p:txBody>
          <a:bodyPr lIns="0" tIns="0" rIns="0" bIns="0" rtlCol="0" anchor="t">
            <a:spAutoFit/>
          </a:bodyPr>
          <a:lstStyle/>
          <a:p>
            <a:pPr algn="l">
              <a:lnSpc>
                <a:spcPts val="11711"/>
              </a:lnSpc>
            </a:pPr>
            <a:r>
              <a:rPr lang="en-US" sz="10843">
                <a:solidFill>
                  <a:srgbClr val="000000"/>
                </a:solidFill>
                <a:latin typeface="Caslon #3"/>
                <a:ea typeface="Caslon #3"/>
                <a:cs typeface="Caslon #3"/>
                <a:sym typeface="Caslon #3"/>
              </a:rPr>
              <a:t>stack</a:t>
            </a:r>
          </a:p>
        </p:txBody>
      </p:sp>
      <p:sp>
        <p:nvSpPr>
          <p:cNvPr id="9" name="TextBox 9"/>
          <p:cNvSpPr txBox="1"/>
          <p:nvPr/>
        </p:nvSpPr>
        <p:spPr>
          <a:xfrm>
            <a:off x="8122498" y="5450130"/>
            <a:ext cx="3849862" cy="407932"/>
          </a:xfrm>
          <a:prstGeom prst="rect">
            <a:avLst/>
          </a:prstGeom>
        </p:spPr>
        <p:txBody>
          <a:bodyPr lIns="0" tIns="0" rIns="0" bIns="0" rtlCol="0" anchor="t">
            <a:spAutoFit/>
          </a:bodyPr>
          <a:lstStyle/>
          <a:p>
            <a:pPr algn="l">
              <a:lnSpc>
                <a:spcPts val="3359"/>
              </a:lnSpc>
            </a:pPr>
            <a:r>
              <a:rPr lang="en-US" sz="2400" dirty="0">
                <a:solidFill>
                  <a:srgbClr val="000000"/>
                </a:solidFill>
                <a:latin typeface="Caslon #3"/>
                <a:ea typeface="Caslon #3"/>
                <a:cs typeface="Caslon #3"/>
                <a:sym typeface="Caslon #3"/>
              </a:rPr>
              <a:t>MongoDB</a:t>
            </a:r>
          </a:p>
        </p:txBody>
      </p:sp>
      <p:sp>
        <p:nvSpPr>
          <p:cNvPr id="10" name="Freeform 10"/>
          <p:cNvSpPr/>
          <p:nvPr/>
        </p:nvSpPr>
        <p:spPr>
          <a:xfrm>
            <a:off x="14088838" y="1370558"/>
            <a:ext cx="3718660" cy="2616584"/>
          </a:xfrm>
          <a:custGeom>
            <a:avLst/>
            <a:gdLst/>
            <a:ahLst/>
            <a:cxnLst/>
            <a:rect l="l" t="t" r="r" b="b"/>
            <a:pathLst>
              <a:path w="3718660" h="2616584">
                <a:moveTo>
                  <a:pt x="0" y="0"/>
                </a:moveTo>
                <a:lnTo>
                  <a:pt x="3718660" y="0"/>
                </a:lnTo>
                <a:lnTo>
                  <a:pt x="3718660" y="2616585"/>
                </a:lnTo>
                <a:lnTo>
                  <a:pt x="0" y="2616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134542" y="8345413"/>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8122498" y="6025771"/>
            <a:ext cx="3849862" cy="407932"/>
          </a:xfrm>
          <a:prstGeom prst="rect">
            <a:avLst/>
          </a:prstGeom>
        </p:spPr>
        <p:txBody>
          <a:bodyPr lIns="0" tIns="0" rIns="0" bIns="0" rtlCol="0" anchor="t">
            <a:spAutoFit/>
          </a:bodyPr>
          <a:lstStyle/>
          <a:p>
            <a:pPr algn="l">
              <a:lnSpc>
                <a:spcPts val="3359"/>
              </a:lnSpc>
            </a:pPr>
            <a:r>
              <a:rPr lang="en-US" sz="2400" dirty="0" err="1">
                <a:solidFill>
                  <a:srgbClr val="000000"/>
                </a:solidFill>
                <a:latin typeface="Caslon #3"/>
                <a:ea typeface="Caslon #3"/>
                <a:cs typeface="Caslon #3"/>
                <a:sym typeface="Caslon #3"/>
              </a:rPr>
              <a:t>Shadcn</a:t>
            </a:r>
            <a:endParaRPr lang="en-US" sz="2400" dirty="0">
              <a:solidFill>
                <a:srgbClr val="000000"/>
              </a:solidFill>
              <a:latin typeface="Caslon #3"/>
              <a:ea typeface="Caslon #3"/>
              <a:cs typeface="Caslon #3"/>
              <a:sym typeface="Caslon #3"/>
            </a:endParaRPr>
          </a:p>
        </p:txBody>
      </p:sp>
      <p:sp>
        <p:nvSpPr>
          <p:cNvPr id="13" name="TextBox 13"/>
          <p:cNvSpPr txBox="1"/>
          <p:nvPr/>
        </p:nvSpPr>
        <p:spPr>
          <a:xfrm>
            <a:off x="8122498" y="6641086"/>
            <a:ext cx="3849862" cy="407932"/>
          </a:xfrm>
          <a:prstGeom prst="rect">
            <a:avLst/>
          </a:prstGeom>
        </p:spPr>
        <p:txBody>
          <a:bodyPr lIns="0" tIns="0" rIns="0" bIns="0" rtlCol="0" anchor="t">
            <a:spAutoFit/>
          </a:bodyPr>
          <a:lstStyle/>
          <a:p>
            <a:pPr algn="l">
              <a:lnSpc>
                <a:spcPts val="3359"/>
              </a:lnSpc>
            </a:pPr>
            <a:r>
              <a:rPr lang="en-US" sz="2400" dirty="0">
                <a:solidFill>
                  <a:srgbClr val="000000"/>
                </a:solidFill>
                <a:latin typeface="Caslon #3"/>
                <a:ea typeface="Caslon #3"/>
                <a:cs typeface="Caslon #3"/>
                <a:sym typeface="Caslon #3"/>
              </a:rPr>
              <a:t>React</a:t>
            </a:r>
          </a:p>
        </p:txBody>
      </p:sp>
      <p:sp>
        <p:nvSpPr>
          <p:cNvPr id="14" name="TextBox 14"/>
          <p:cNvSpPr txBox="1"/>
          <p:nvPr/>
        </p:nvSpPr>
        <p:spPr>
          <a:xfrm>
            <a:off x="8122498" y="7252713"/>
            <a:ext cx="3849862" cy="407932"/>
          </a:xfrm>
          <a:prstGeom prst="rect">
            <a:avLst/>
          </a:prstGeom>
        </p:spPr>
        <p:txBody>
          <a:bodyPr lIns="0" tIns="0" rIns="0" bIns="0" rtlCol="0" anchor="t">
            <a:spAutoFit/>
          </a:bodyPr>
          <a:lstStyle/>
          <a:p>
            <a:pPr algn="l">
              <a:lnSpc>
                <a:spcPts val="3359"/>
              </a:lnSpc>
            </a:pPr>
            <a:r>
              <a:rPr lang="en-US" sz="2400" dirty="0">
                <a:solidFill>
                  <a:srgbClr val="000000"/>
                </a:solidFill>
                <a:latin typeface="Caslon #3"/>
                <a:ea typeface="Caslon #3"/>
                <a:cs typeface="Caslon #3"/>
                <a:sym typeface="Caslon #3"/>
              </a:rPr>
              <a:t>Tailwind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2862835" y="1637539"/>
            <a:ext cx="3718660" cy="2616584"/>
          </a:xfrm>
          <a:custGeom>
            <a:avLst/>
            <a:gdLst/>
            <a:ahLst/>
            <a:cxnLst/>
            <a:rect l="l" t="t" r="r" b="b"/>
            <a:pathLst>
              <a:path w="3718660" h="2616584">
                <a:moveTo>
                  <a:pt x="0" y="0"/>
                </a:moveTo>
                <a:lnTo>
                  <a:pt x="3718660" y="0"/>
                </a:lnTo>
                <a:lnTo>
                  <a:pt x="3718660" y="2616584"/>
                </a:lnTo>
                <a:lnTo>
                  <a:pt x="0" y="2616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14808" y="2117788"/>
            <a:ext cx="8373192" cy="6255403"/>
            <a:chOff x="0" y="0"/>
            <a:chExt cx="1297227" cy="969126"/>
          </a:xfrm>
        </p:grpSpPr>
        <p:sp>
          <p:nvSpPr>
            <p:cNvPr id="4" name="Freeform 4"/>
            <p:cNvSpPr/>
            <p:nvPr/>
          </p:nvSpPr>
          <p:spPr>
            <a:xfrm>
              <a:off x="0" y="0"/>
              <a:ext cx="1297227" cy="969126"/>
            </a:xfrm>
            <a:custGeom>
              <a:avLst/>
              <a:gdLst/>
              <a:ahLst/>
              <a:cxnLst/>
              <a:rect l="l" t="t" r="r" b="b"/>
              <a:pathLst>
                <a:path w="1297227" h="969126">
                  <a:moveTo>
                    <a:pt x="0" y="0"/>
                  </a:moveTo>
                  <a:lnTo>
                    <a:pt x="1297227" y="0"/>
                  </a:lnTo>
                  <a:lnTo>
                    <a:pt x="1297227" y="969126"/>
                  </a:lnTo>
                  <a:lnTo>
                    <a:pt x="0" y="969126"/>
                  </a:lnTo>
                  <a:close/>
                </a:path>
              </a:pathLst>
            </a:custGeom>
            <a:blipFill>
              <a:blip r:embed="rId4"/>
              <a:stretch>
                <a:fillRect l="-6065" r="-6065"/>
              </a:stretch>
            </a:blipFill>
          </p:spPr>
        </p:sp>
      </p:grpSp>
      <p:sp>
        <p:nvSpPr>
          <p:cNvPr id="5" name="Freeform 5"/>
          <p:cNvSpPr/>
          <p:nvPr/>
        </p:nvSpPr>
        <p:spPr>
          <a:xfrm>
            <a:off x="15268320" y="724652"/>
            <a:ext cx="912887" cy="912887"/>
          </a:xfrm>
          <a:custGeom>
            <a:avLst/>
            <a:gdLst/>
            <a:ahLst/>
            <a:cxnLst/>
            <a:rect l="l" t="t" r="r" b="b"/>
            <a:pathLst>
              <a:path w="912887" h="912887">
                <a:moveTo>
                  <a:pt x="0" y="0"/>
                </a:moveTo>
                <a:lnTo>
                  <a:pt x="912887" y="0"/>
                </a:lnTo>
                <a:lnTo>
                  <a:pt x="912887" y="912887"/>
                </a:lnTo>
                <a:lnTo>
                  <a:pt x="0" y="9128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5088619"/>
            <a:ext cx="8233563" cy="2010794"/>
          </a:xfrm>
          <a:prstGeom prst="rect">
            <a:avLst/>
          </a:prstGeom>
        </p:spPr>
        <p:txBody>
          <a:bodyPr lIns="0" tIns="0" rIns="0" bIns="0" rtlCol="0" anchor="t">
            <a:spAutoFit/>
          </a:bodyPr>
          <a:lstStyle/>
          <a:p>
            <a:pPr algn="l">
              <a:lnSpc>
                <a:spcPts val="14737"/>
              </a:lnSpc>
            </a:pPr>
            <a:r>
              <a:rPr lang="en-US" sz="10526">
                <a:solidFill>
                  <a:srgbClr val="000000"/>
                </a:solidFill>
                <a:latin typeface="Caslon #3"/>
                <a:ea typeface="Caslon #3"/>
                <a:cs typeface="Caslon #3"/>
                <a:sym typeface="Caslon #3"/>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432</Words>
  <Application>Microsoft Office PowerPoint</Application>
  <PresentationFormat>Custom</PresentationFormat>
  <Paragraphs>62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Quicksand Bold</vt:lpstr>
      <vt:lpstr>Quicksand</vt:lpstr>
      <vt:lpstr>Niconne</vt:lpstr>
      <vt:lpstr>Arial</vt:lpstr>
      <vt:lpstr>Caslon #3</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dc:title>
  <dc:creator>Clayton pereira</dc:creator>
  <cp:lastModifiedBy>Clayton pereira</cp:lastModifiedBy>
  <cp:revision>7</cp:revision>
  <dcterms:created xsi:type="dcterms:W3CDTF">2006-08-16T00:00:00Z</dcterms:created>
  <dcterms:modified xsi:type="dcterms:W3CDTF">2025-04-07T06:46:10Z</dcterms:modified>
  <dc:identifier>DAGfSH3RPF8</dc:identifier>
</cp:coreProperties>
</file>